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lear Sans Regular" charset="1" panose="020B0503030202020304"/>
      <p:regular r:id="rId10"/>
    </p:embeddedFont>
    <p:embeddedFont>
      <p:font typeface="Clear Sans Regular Bold" charset="1" panose="020B0603030202020304"/>
      <p:regular r:id="rId11"/>
    </p:embeddedFont>
    <p:embeddedFont>
      <p:font typeface="Clear Sans Regular Italics" charset="1" panose="020B0503030202090304"/>
      <p:regular r:id="rId12"/>
    </p:embeddedFont>
    <p:embeddedFont>
      <p:font typeface="Clear Sans Regular Bold Italics" charset="1" panose="020B0603030202090304"/>
      <p:regular r:id="rId13"/>
    </p:embeddedFont>
    <p:embeddedFont>
      <p:font typeface="Codec Pro" charset="1" panose="00000500000000000000"/>
      <p:regular r:id="rId14"/>
    </p:embeddedFont>
    <p:embeddedFont>
      <p:font typeface="Codec Pro Bold" charset="1" panose="00000600000000000000"/>
      <p:regular r:id="rId15"/>
    </p:embeddedFont>
    <p:embeddedFont>
      <p:font typeface="TT Ramillas" charset="1" panose="020E0000080000020004"/>
      <p:regular r:id="rId16"/>
    </p:embeddedFont>
    <p:embeddedFont>
      <p:font typeface="TT Ramillas Bold" charset="1" panose="020E0000080000020004"/>
      <p:regular r:id="rId17"/>
    </p:embeddedFont>
    <p:embeddedFont>
      <p:font typeface="TT Ramillas Italics" charset="1" panose="020E0000080000090004"/>
      <p:regular r:id="rId18"/>
    </p:embeddedFont>
    <p:embeddedFont>
      <p:font typeface="TT Ramillas Bold Italics" charset="1" panose="020E0000080000090004"/>
      <p:regular r:id="rId19"/>
    </p:embeddedFont>
    <p:embeddedFont>
      <p:font typeface="Canva Sans" charset="1" panose="020B0503030501040103"/>
      <p:regular r:id="rId20"/>
    </p:embeddedFont>
    <p:embeddedFont>
      <p:font typeface="Canva Sans Bold" charset="1" panose="020B0803030501040103"/>
      <p:regular r:id="rId21"/>
    </p:embeddedFont>
    <p:embeddedFont>
      <p:font typeface="Canva Sans Italics" charset="1" panose="020B0503030501040103"/>
      <p:regular r:id="rId22"/>
    </p:embeddedFont>
    <p:embeddedFont>
      <p:font typeface="Canva Sans Bold Italics" charset="1" panose="020B08030305010401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33" Target="slides/slide10.xml" Type="http://schemas.openxmlformats.org/officeDocument/2006/relationships/slide"/><Relationship Id="rId34" Target="slides/slide11.xml" Type="http://schemas.openxmlformats.org/officeDocument/2006/relationships/slide"/><Relationship Id="rId35" Target="slides/slide12.xml" Type="http://schemas.openxmlformats.org/officeDocument/2006/relationships/slide"/><Relationship Id="rId36" Target="slides/slide13.xml" Type="http://schemas.openxmlformats.org/officeDocument/2006/relationships/slide"/><Relationship Id="rId37" Target="slides/slide14.xml" Type="http://schemas.openxmlformats.org/officeDocument/2006/relationships/slide"/><Relationship Id="rId38" Target="slides/slide15.xml" Type="http://schemas.openxmlformats.org/officeDocument/2006/relationships/slide"/><Relationship Id="rId39" Target="slides/slide16.xml" Type="http://schemas.openxmlformats.org/officeDocument/2006/relationships/slide"/><Relationship Id="rId4" Target="theme/theme1.xml" Type="http://schemas.openxmlformats.org/officeDocument/2006/relationships/theme"/><Relationship Id="rId40" Target="slides/slide17.xml" Type="http://schemas.openxmlformats.org/officeDocument/2006/relationships/slide"/><Relationship Id="rId41" Target="slides/slide18.xml" Type="http://schemas.openxmlformats.org/officeDocument/2006/relationships/slide"/><Relationship Id="rId42" Target="slides/slide19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8D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50616" y="1113865"/>
            <a:ext cx="13186768" cy="8059270"/>
            <a:chOff x="0" y="0"/>
            <a:chExt cx="2001069" cy="12229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01069" cy="1222980"/>
            </a:xfrm>
            <a:custGeom>
              <a:avLst/>
              <a:gdLst/>
              <a:ahLst/>
              <a:cxnLst/>
              <a:rect r="r" b="b" t="t" l="l"/>
              <a:pathLst>
                <a:path h="1222980" w="2001069">
                  <a:moveTo>
                    <a:pt x="2935" y="0"/>
                  </a:moveTo>
                  <a:lnTo>
                    <a:pt x="1998134" y="0"/>
                  </a:lnTo>
                  <a:cubicBezTo>
                    <a:pt x="1999755" y="0"/>
                    <a:pt x="2001069" y="1314"/>
                    <a:pt x="2001069" y="2935"/>
                  </a:cubicBezTo>
                  <a:lnTo>
                    <a:pt x="2001069" y="1220045"/>
                  </a:lnTo>
                  <a:cubicBezTo>
                    <a:pt x="2001069" y="1220823"/>
                    <a:pt x="2000760" y="1221570"/>
                    <a:pt x="2000209" y="1222120"/>
                  </a:cubicBezTo>
                  <a:cubicBezTo>
                    <a:pt x="1999659" y="1222671"/>
                    <a:pt x="1998912" y="1222980"/>
                    <a:pt x="1998134" y="1222980"/>
                  </a:cubicBezTo>
                  <a:lnTo>
                    <a:pt x="2935" y="1222980"/>
                  </a:lnTo>
                  <a:cubicBezTo>
                    <a:pt x="1314" y="1222980"/>
                    <a:pt x="0" y="1221666"/>
                    <a:pt x="0" y="1220045"/>
                  </a:cubicBezTo>
                  <a:lnTo>
                    <a:pt x="0" y="2935"/>
                  </a:lnTo>
                  <a:cubicBezTo>
                    <a:pt x="0" y="1314"/>
                    <a:pt x="1314" y="0"/>
                    <a:pt x="2935" y="0"/>
                  </a:cubicBezTo>
                  <a:close/>
                </a:path>
              </a:pathLst>
            </a:custGeom>
            <a:solidFill>
              <a:srgbClr val="E8F8FD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2001069" cy="12991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 marL="0" indent="0" lvl="0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174598" y="2797257"/>
            <a:ext cx="11938805" cy="5062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865"/>
              </a:lnSpc>
            </a:pPr>
            <a:r>
              <a:rPr lang="en-US" sz="10066">
                <a:solidFill>
                  <a:srgbClr val="000000"/>
                </a:solidFill>
                <a:latin typeface="TT Ramillas"/>
              </a:rPr>
              <a:t>Identifying the Biomarkers for Congenital Heart Disease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9078110">
            <a:off x="13986489" y="3684355"/>
            <a:ext cx="3202485" cy="11147890"/>
          </a:xfrm>
          <a:custGeom>
            <a:avLst/>
            <a:gdLst/>
            <a:ahLst/>
            <a:cxnLst/>
            <a:rect r="r" b="b" t="t" l="l"/>
            <a:pathLst>
              <a:path h="11147890" w="3202485">
                <a:moveTo>
                  <a:pt x="0" y="0"/>
                </a:moveTo>
                <a:lnTo>
                  <a:pt x="3202485" y="0"/>
                </a:lnTo>
                <a:lnTo>
                  <a:pt x="3202485" y="11147890"/>
                </a:lnTo>
                <a:lnTo>
                  <a:pt x="0" y="11147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9078110">
            <a:off x="1286255" y="-6901750"/>
            <a:ext cx="3202485" cy="11147890"/>
          </a:xfrm>
          <a:custGeom>
            <a:avLst/>
            <a:gdLst/>
            <a:ahLst/>
            <a:cxnLst/>
            <a:rect r="r" b="b" t="t" l="l"/>
            <a:pathLst>
              <a:path h="11147890" w="3202485">
                <a:moveTo>
                  <a:pt x="3202485" y="0"/>
                </a:moveTo>
                <a:lnTo>
                  <a:pt x="0" y="0"/>
                </a:lnTo>
                <a:lnTo>
                  <a:pt x="0" y="11147890"/>
                </a:lnTo>
                <a:lnTo>
                  <a:pt x="3202485" y="11147890"/>
                </a:lnTo>
                <a:lnTo>
                  <a:pt x="320248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526700">
            <a:off x="1509211" y="6663740"/>
            <a:ext cx="2082809" cy="5114041"/>
          </a:xfrm>
          <a:custGeom>
            <a:avLst/>
            <a:gdLst/>
            <a:ahLst/>
            <a:cxnLst/>
            <a:rect r="r" b="b" t="t" l="l"/>
            <a:pathLst>
              <a:path h="5114041" w="2082809">
                <a:moveTo>
                  <a:pt x="0" y="0"/>
                </a:moveTo>
                <a:lnTo>
                  <a:pt x="2082810" y="0"/>
                </a:lnTo>
                <a:lnTo>
                  <a:pt x="2082810" y="5114040"/>
                </a:lnTo>
                <a:lnTo>
                  <a:pt x="0" y="5114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421336">
            <a:off x="15046392" y="-564226"/>
            <a:ext cx="1792466" cy="3584933"/>
          </a:xfrm>
          <a:custGeom>
            <a:avLst/>
            <a:gdLst/>
            <a:ahLst/>
            <a:cxnLst/>
            <a:rect r="r" b="b" t="t" l="l"/>
            <a:pathLst>
              <a:path h="3584933" w="1792466">
                <a:moveTo>
                  <a:pt x="0" y="0"/>
                </a:moveTo>
                <a:lnTo>
                  <a:pt x="1792466" y="0"/>
                </a:lnTo>
                <a:lnTo>
                  <a:pt x="1792466" y="3584933"/>
                </a:lnTo>
                <a:lnTo>
                  <a:pt x="0" y="35849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F8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9583" y="737767"/>
            <a:ext cx="17068833" cy="8049465"/>
          </a:xfrm>
          <a:custGeom>
            <a:avLst/>
            <a:gdLst/>
            <a:ahLst/>
            <a:cxnLst/>
            <a:rect r="r" b="b" t="t" l="l"/>
            <a:pathLst>
              <a:path h="8049465" w="17068833">
                <a:moveTo>
                  <a:pt x="0" y="0"/>
                </a:moveTo>
                <a:lnTo>
                  <a:pt x="17068834" y="0"/>
                </a:lnTo>
                <a:lnTo>
                  <a:pt x="17068834" y="8049466"/>
                </a:lnTo>
                <a:lnTo>
                  <a:pt x="0" y="80494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9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377045"/>
            <a:ext cx="16230600" cy="429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Clear Sans Regular"/>
              </a:rPr>
              <a:t>Used RoB2 tool, as mentioned by the cochrane guidelines, for finding risk of bias in all the selected studies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F8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0599" y="1647838"/>
            <a:ext cx="16766802" cy="6834328"/>
          </a:xfrm>
          <a:custGeom>
            <a:avLst/>
            <a:gdLst/>
            <a:ahLst/>
            <a:cxnLst/>
            <a:rect r="r" b="b" t="t" l="l"/>
            <a:pathLst>
              <a:path h="6834328" w="16766802">
                <a:moveTo>
                  <a:pt x="0" y="0"/>
                </a:moveTo>
                <a:lnTo>
                  <a:pt x="16766802" y="0"/>
                </a:lnTo>
                <a:lnTo>
                  <a:pt x="16766802" y="6834329"/>
                </a:lnTo>
                <a:lnTo>
                  <a:pt x="0" y="68343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29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377045"/>
            <a:ext cx="16230600" cy="429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Clear Sans Regular"/>
              </a:rPr>
              <a:t>No high risk studies were found. As a consequence, all selected studies were analyzed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E8F8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07480" y="4274503"/>
            <a:ext cx="10516791" cy="1510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20"/>
              </a:lnSpc>
            </a:pPr>
            <a:r>
              <a:rPr lang="en-US" sz="8800">
                <a:solidFill>
                  <a:srgbClr val="000000"/>
                </a:solidFill>
                <a:latin typeface="TT Ramillas Bold"/>
              </a:rPr>
              <a:t>NER using ScispaCy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07480" y="5882368"/>
            <a:ext cx="3976390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494545"/>
                </a:solidFill>
                <a:latin typeface="Clear Sans Regular"/>
              </a:rPr>
              <a:t>Performed by Harshil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504950" y="2715880"/>
            <a:ext cx="1444322" cy="1444322"/>
            <a:chOff x="0" y="0"/>
            <a:chExt cx="1925763" cy="1925763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925763" cy="1925763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ACEF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668400" y="292532"/>
              <a:ext cx="588962" cy="12359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39"/>
                </a:lnSpc>
                <a:spcBef>
                  <a:spcPct val="0"/>
                </a:spcBef>
              </a:pPr>
              <a:r>
                <a:rPr lang="en-US" sz="5599">
                  <a:solidFill>
                    <a:srgbClr val="E8F8FD"/>
                  </a:solidFill>
                  <a:latin typeface="Clear Sans Regular Bold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F8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96043" y="3299480"/>
            <a:ext cx="11917677" cy="5374818"/>
            <a:chOff x="0" y="0"/>
            <a:chExt cx="3353275" cy="15123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53274" cy="1512312"/>
            </a:xfrm>
            <a:custGeom>
              <a:avLst/>
              <a:gdLst/>
              <a:ahLst/>
              <a:cxnLst/>
              <a:rect r="r" b="b" t="t" l="l"/>
              <a:pathLst>
                <a:path h="1512312" w="3353274">
                  <a:moveTo>
                    <a:pt x="33130" y="0"/>
                  </a:moveTo>
                  <a:lnTo>
                    <a:pt x="3320144" y="0"/>
                  </a:lnTo>
                  <a:cubicBezTo>
                    <a:pt x="3328931" y="0"/>
                    <a:pt x="3337358" y="3491"/>
                    <a:pt x="3343571" y="9704"/>
                  </a:cubicBezTo>
                  <a:cubicBezTo>
                    <a:pt x="3349784" y="15917"/>
                    <a:pt x="3353274" y="24344"/>
                    <a:pt x="3353274" y="33130"/>
                  </a:cubicBezTo>
                  <a:lnTo>
                    <a:pt x="3353274" y="1479181"/>
                  </a:lnTo>
                  <a:cubicBezTo>
                    <a:pt x="3353274" y="1497479"/>
                    <a:pt x="3338442" y="1512312"/>
                    <a:pt x="3320144" y="1512312"/>
                  </a:cubicBezTo>
                  <a:lnTo>
                    <a:pt x="33130" y="1512312"/>
                  </a:lnTo>
                  <a:cubicBezTo>
                    <a:pt x="14833" y="1512312"/>
                    <a:pt x="0" y="1497479"/>
                    <a:pt x="0" y="1479181"/>
                  </a:cubicBezTo>
                  <a:lnTo>
                    <a:pt x="0" y="33130"/>
                  </a:lnTo>
                  <a:cubicBezTo>
                    <a:pt x="0" y="24344"/>
                    <a:pt x="3491" y="15917"/>
                    <a:pt x="9704" y="9704"/>
                  </a:cubicBezTo>
                  <a:cubicBezTo>
                    <a:pt x="15917" y="3491"/>
                    <a:pt x="24344" y="0"/>
                    <a:pt x="33130" y="0"/>
                  </a:cubicBezTo>
                  <a:close/>
                </a:path>
              </a:pathLst>
            </a:custGeom>
            <a:solidFill>
              <a:srgbClr val="1B1B2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3353275" cy="15885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353753" y="3528966"/>
            <a:ext cx="11602256" cy="4848776"/>
          </a:xfrm>
          <a:custGeom>
            <a:avLst/>
            <a:gdLst/>
            <a:ahLst/>
            <a:cxnLst/>
            <a:rect r="r" b="b" t="t" l="l"/>
            <a:pathLst>
              <a:path h="4848776" w="11602256">
                <a:moveTo>
                  <a:pt x="0" y="0"/>
                </a:moveTo>
                <a:lnTo>
                  <a:pt x="11602256" y="0"/>
                </a:lnTo>
                <a:lnTo>
                  <a:pt x="11602256" y="4848776"/>
                </a:lnTo>
                <a:lnTo>
                  <a:pt x="0" y="48487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74281" y="9124950"/>
            <a:ext cx="1193943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lear Sans Regular Bold"/>
              </a:rPr>
              <a:t>NER Model : </a:t>
            </a:r>
            <a:r>
              <a:rPr lang="en-US" sz="3000">
                <a:solidFill>
                  <a:srgbClr val="000000"/>
                </a:solidFill>
                <a:latin typeface="Clear Sans Regular Bold Italics"/>
              </a:rPr>
              <a:t>'en_ner_bionlp13cg_md'</a:t>
            </a:r>
            <a:r>
              <a:rPr lang="en-US" sz="3000">
                <a:solidFill>
                  <a:srgbClr val="000000"/>
                </a:solidFill>
                <a:latin typeface="Clear Sans Regular Bold"/>
              </a:rPr>
              <a:t> trained on BIONLP13CG corpus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47750" y="376773"/>
            <a:ext cx="16230600" cy="2044317"/>
            <a:chOff x="0" y="0"/>
            <a:chExt cx="21640800" cy="2725756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21615400" cy="2725756"/>
              <a:chOff x="0" y="0"/>
              <a:chExt cx="2460075" cy="310222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460075" cy="310222"/>
              </a:xfrm>
              <a:custGeom>
                <a:avLst/>
                <a:gdLst/>
                <a:ahLst/>
                <a:cxnLst/>
                <a:rect r="r" b="b" t="t" l="l"/>
                <a:pathLst>
                  <a:path h="310222" w="2460075">
                    <a:moveTo>
                      <a:pt x="9551" y="0"/>
                    </a:moveTo>
                    <a:lnTo>
                      <a:pt x="2450523" y="0"/>
                    </a:lnTo>
                    <a:cubicBezTo>
                      <a:pt x="2453057" y="0"/>
                      <a:pt x="2455486" y="1006"/>
                      <a:pt x="2457277" y="2797"/>
                    </a:cubicBezTo>
                    <a:cubicBezTo>
                      <a:pt x="2459068" y="4589"/>
                      <a:pt x="2460075" y="7018"/>
                      <a:pt x="2460075" y="9551"/>
                    </a:cubicBezTo>
                    <a:lnTo>
                      <a:pt x="2460075" y="300670"/>
                    </a:lnTo>
                    <a:cubicBezTo>
                      <a:pt x="2460075" y="303204"/>
                      <a:pt x="2459068" y="305633"/>
                      <a:pt x="2457277" y="307424"/>
                    </a:cubicBezTo>
                    <a:cubicBezTo>
                      <a:pt x="2455486" y="309215"/>
                      <a:pt x="2453057" y="310222"/>
                      <a:pt x="2450523" y="310222"/>
                    </a:cubicBezTo>
                    <a:lnTo>
                      <a:pt x="9551" y="310222"/>
                    </a:lnTo>
                    <a:cubicBezTo>
                      <a:pt x="7018" y="310222"/>
                      <a:pt x="4589" y="309215"/>
                      <a:pt x="2797" y="307424"/>
                    </a:cubicBezTo>
                    <a:cubicBezTo>
                      <a:pt x="1006" y="305633"/>
                      <a:pt x="0" y="303204"/>
                      <a:pt x="0" y="300670"/>
                    </a:cubicBezTo>
                    <a:lnTo>
                      <a:pt x="0" y="9551"/>
                    </a:lnTo>
                    <a:cubicBezTo>
                      <a:pt x="0" y="7018"/>
                      <a:pt x="1006" y="4589"/>
                      <a:pt x="2797" y="2797"/>
                    </a:cubicBezTo>
                    <a:cubicBezTo>
                      <a:pt x="4589" y="1006"/>
                      <a:pt x="7018" y="0"/>
                      <a:pt x="9551" y="0"/>
                    </a:cubicBezTo>
                    <a:close/>
                  </a:path>
                </a:pathLst>
              </a:custGeom>
              <a:solidFill>
                <a:srgbClr val="B8DEE8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76200"/>
                <a:ext cx="2460075" cy="386422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l" marL="0" indent="0" lvl="0">
                  <a:lnSpc>
                    <a:spcPts val="279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0" y="179450"/>
              <a:ext cx="21640800" cy="22353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678"/>
                </a:lnSpc>
              </a:pPr>
              <a:r>
                <a:rPr lang="en-US" sz="5300">
                  <a:solidFill>
                    <a:srgbClr val="000000"/>
                  </a:solidFill>
                  <a:latin typeface="TT Ramillas Bold"/>
                </a:rPr>
                <a:t>Named Entity Recognition on studies to identify potential biomarkers 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E8F8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99910" y="2411079"/>
            <a:ext cx="3489708" cy="34897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8DEE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Clear Sans Regular"/>
                </a:rPr>
                <a:t>POTENTIAL BIOMARKERS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30846" y="4155933"/>
            <a:ext cx="5732509" cy="573250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>
                      <a:alpha val="49804"/>
                    </a:srgbClr>
                  </a:solidFill>
                  <a:latin typeface="Clear Sans Regular"/>
                </a:rPr>
                <a:t>GENES PRESENT IN HUMAN GENOME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30846" y="385556"/>
            <a:ext cx="15226308" cy="1526759"/>
            <a:chOff x="0" y="0"/>
            <a:chExt cx="20301744" cy="2035678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20301744" cy="2035678"/>
              <a:chOff x="0" y="0"/>
              <a:chExt cx="2310566" cy="23168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310566" cy="231683"/>
              </a:xfrm>
              <a:custGeom>
                <a:avLst/>
                <a:gdLst/>
                <a:ahLst/>
                <a:cxnLst/>
                <a:rect r="r" b="b" t="t" l="l"/>
                <a:pathLst>
                  <a:path h="231683" w="2310566">
                    <a:moveTo>
                      <a:pt x="12711" y="0"/>
                    </a:moveTo>
                    <a:lnTo>
                      <a:pt x="2297855" y="0"/>
                    </a:lnTo>
                    <a:cubicBezTo>
                      <a:pt x="2304875" y="0"/>
                      <a:pt x="2310566" y="5691"/>
                      <a:pt x="2310566" y="12711"/>
                    </a:cubicBezTo>
                    <a:lnTo>
                      <a:pt x="2310566" y="218972"/>
                    </a:lnTo>
                    <a:cubicBezTo>
                      <a:pt x="2310566" y="225992"/>
                      <a:pt x="2304875" y="231683"/>
                      <a:pt x="2297855" y="231683"/>
                    </a:cubicBezTo>
                    <a:lnTo>
                      <a:pt x="12711" y="231683"/>
                    </a:lnTo>
                    <a:cubicBezTo>
                      <a:pt x="5691" y="231683"/>
                      <a:pt x="0" y="225992"/>
                      <a:pt x="0" y="218972"/>
                    </a:cubicBezTo>
                    <a:lnTo>
                      <a:pt x="0" y="12711"/>
                    </a:lnTo>
                    <a:cubicBezTo>
                      <a:pt x="0" y="5691"/>
                      <a:pt x="5691" y="0"/>
                      <a:pt x="12711" y="0"/>
                    </a:cubicBezTo>
                    <a:close/>
                  </a:path>
                </a:pathLst>
              </a:custGeom>
              <a:solidFill>
                <a:srgbClr val="B8DEE8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76200"/>
                <a:ext cx="2310566" cy="307883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l" marL="0" indent="0" lvl="0">
                  <a:lnSpc>
                    <a:spcPts val="279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1184473" y="416914"/>
              <a:ext cx="17932797" cy="11698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20"/>
                </a:lnSpc>
              </a:pPr>
              <a:r>
                <a:rPr lang="en-US" sz="5300">
                  <a:solidFill>
                    <a:srgbClr val="000000"/>
                  </a:solidFill>
                  <a:latin typeface="TT Ramillas Bold"/>
                </a:rPr>
                <a:t>Finding the final biomarkers with biomaRt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 flipV="true">
            <a:off x="6206495" y="5308095"/>
            <a:ext cx="4373085" cy="19050"/>
          </a:xfrm>
          <a:prstGeom prst="line">
            <a:avLst/>
          </a:prstGeom>
          <a:ln cap="flat" w="38100">
            <a:solidFill>
              <a:srgbClr val="494545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TextBox 14" id="14"/>
          <p:cNvSpPr txBox="true"/>
          <p:nvPr/>
        </p:nvSpPr>
        <p:spPr>
          <a:xfrm rot="0">
            <a:off x="11051451" y="4795332"/>
            <a:ext cx="5065365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494545"/>
                </a:solidFill>
                <a:latin typeface="Clear Sans Regular Bold"/>
              </a:rPr>
              <a:t>Final set of genes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E8F8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07480" y="4302762"/>
            <a:ext cx="8021166" cy="1510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20"/>
              </a:lnSpc>
            </a:pPr>
            <a:r>
              <a:rPr lang="en-US" sz="8800">
                <a:solidFill>
                  <a:srgbClr val="000000"/>
                </a:solidFill>
                <a:latin typeface="TT Ramillas Bold"/>
              </a:rPr>
              <a:t>Manual Review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07480" y="5908038"/>
            <a:ext cx="4390727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494545"/>
                </a:solidFill>
                <a:latin typeface="Clear Sans Regular"/>
              </a:rPr>
              <a:t>Performed by Everyone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504950" y="2715880"/>
            <a:ext cx="1444322" cy="1444322"/>
            <a:chOff x="0" y="0"/>
            <a:chExt cx="1925763" cy="1925763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925763" cy="1925763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ACEF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668400" y="292532"/>
              <a:ext cx="588962" cy="12359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39"/>
                </a:lnSpc>
                <a:spcBef>
                  <a:spcPct val="0"/>
                </a:spcBef>
              </a:pPr>
              <a:r>
                <a:rPr lang="en-US" sz="5599">
                  <a:solidFill>
                    <a:srgbClr val="E8F8FD"/>
                  </a:solidFill>
                  <a:latin typeface="Clear Sans Regular Bold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F8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68300" y="385556"/>
            <a:ext cx="10240581" cy="1371184"/>
            <a:chOff x="0" y="0"/>
            <a:chExt cx="1553990" cy="2080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53990" cy="208075"/>
            </a:xfrm>
            <a:custGeom>
              <a:avLst/>
              <a:gdLst/>
              <a:ahLst/>
              <a:cxnLst/>
              <a:rect r="r" b="b" t="t" l="l"/>
              <a:pathLst>
                <a:path h="208075" w="1553990">
                  <a:moveTo>
                    <a:pt x="18900" y="0"/>
                  </a:moveTo>
                  <a:lnTo>
                    <a:pt x="1535090" y="0"/>
                  </a:lnTo>
                  <a:cubicBezTo>
                    <a:pt x="1540103" y="0"/>
                    <a:pt x="1544910" y="1991"/>
                    <a:pt x="1548455" y="5536"/>
                  </a:cubicBezTo>
                  <a:cubicBezTo>
                    <a:pt x="1551999" y="9080"/>
                    <a:pt x="1553990" y="13887"/>
                    <a:pt x="1553990" y="18900"/>
                  </a:cubicBezTo>
                  <a:lnTo>
                    <a:pt x="1553990" y="189175"/>
                  </a:lnTo>
                  <a:cubicBezTo>
                    <a:pt x="1553990" y="199613"/>
                    <a:pt x="1545529" y="208075"/>
                    <a:pt x="1535090" y="208075"/>
                  </a:cubicBezTo>
                  <a:lnTo>
                    <a:pt x="18900" y="208075"/>
                  </a:lnTo>
                  <a:cubicBezTo>
                    <a:pt x="8462" y="208075"/>
                    <a:pt x="0" y="199613"/>
                    <a:pt x="0" y="189175"/>
                  </a:cubicBezTo>
                  <a:lnTo>
                    <a:pt x="0" y="18900"/>
                  </a:lnTo>
                  <a:cubicBezTo>
                    <a:pt x="0" y="8462"/>
                    <a:pt x="8462" y="0"/>
                    <a:pt x="18900" y="0"/>
                  </a:cubicBezTo>
                  <a:close/>
                </a:path>
              </a:pathLst>
            </a:custGeom>
            <a:solidFill>
              <a:srgbClr val="F4D059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553990" cy="2842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 marL="0" indent="0" lvl="0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132632" y="2142409"/>
            <a:ext cx="8511917" cy="7468272"/>
            <a:chOff x="0" y="0"/>
            <a:chExt cx="2042987" cy="17924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42987" cy="1792496"/>
            </a:xfrm>
            <a:custGeom>
              <a:avLst/>
              <a:gdLst/>
              <a:ahLst/>
              <a:cxnLst/>
              <a:rect r="r" b="b" t="t" l="l"/>
              <a:pathLst>
                <a:path h="1792496" w="2042987">
                  <a:moveTo>
                    <a:pt x="46386" y="0"/>
                  </a:moveTo>
                  <a:lnTo>
                    <a:pt x="1996600" y="0"/>
                  </a:lnTo>
                  <a:cubicBezTo>
                    <a:pt x="2008903" y="0"/>
                    <a:pt x="2020701" y="4887"/>
                    <a:pt x="2029400" y="13586"/>
                  </a:cubicBezTo>
                  <a:cubicBezTo>
                    <a:pt x="2038099" y="22285"/>
                    <a:pt x="2042987" y="34084"/>
                    <a:pt x="2042987" y="46386"/>
                  </a:cubicBezTo>
                  <a:lnTo>
                    <a:pt x="2042987" y="1746110"/>
                  </a:lnTo>
                  <a:cubicBezTo>
                    <a:pt x="2042987" y="1758412"/>
                    <a:pt x="2038099" y="1770211"/>
                    <a:pt x="2029400" y="1778910"/>
                  </a:cubicBezTo>
                  <a:cubicBezTo>
                    <a:pt x="2020701" y="1787609"/>
                    <a:pt x="2008903" y="1792496"/>
                    <a:pt x="1996600" y="1792496"/>
                  </a:cubicBezTo>
                  <a:lnTo>
                    <a:pt x="46386" y="1792496"/>
                  </a:lnTo>
                  <a:cubicBezTo>
                    <a:pt x="34084" y="1792496"/>
                    <a:pt x="22285" y="1787609"/>
                    <a:pt x="13586" y="1778910"/>
                  </a:cubicBezTo>
                  <a:cubicBezTo>
                    <a:pt x="4887" y="1770211"/>
                    <a:pt x="0" y="1758412"/>
                    <a:pt x="0" y="1746110"/>
                  </a:cubicBezTo>
                  <a:lnTo>
                    <a:pt x="0" y="46386"/>
                  </a:lnTo>
                  <a:cubicBezTo>
                    <a:pt x="0" y="34084"/>
                    <a:pt x="4887" y="22285"/>
                    <a:pt x="13586" y="13586"/>
                  </a:cubicBezTo>
                  <a:cubicBezTo>
                    <a:pt x="22285" y="4887"/>
                    <a:pt x="34084" y="0"/>
                    <a:pt x="4638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2042987" cy="1868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319410" y="2386922"/>
            <a:ext cx="7990397" cy="6980934"/>
          </a:xfrm>
          <a:custGeom>
            <a:avLst/>
            <a:gdLst/>
            <a:ahLst/>
            <a:cxnLst/>
            <a:rect r="r" b="b" t="t" l="l"/>
            <a:pathLst>
              <a:path h="6980934" w="7990397">
                <a:moveTo>
                  <a:pt x="0" y="0"/>
                </a:moveTo>
                <a:lnTo>
                  <a:pt x="7990397" y="0"/>
                </a:lnTo>
                <a:lnTo>
                  <a:pt x="7990397" y="6980934"/>
                </a:lnTo>
                <a:lnTo>
                  <a:pt x="0" y="6980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072650" y="718405"/>
            <a:ext cx="4631882" cy="753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830"/>
              </a:lnSpc>
              <a:spcBef>
                <a:spcPct val="0"/>
              </a:spcBef>
            </a:pPr>
            <a:r>
              <a:rPr lang="en-US" sz="5300">
                <a:solidFill>
                  <a:srgbClr val="000000"/>
                </a:solidFill>
                <a:latin typeface="TT Ramillas Bold"/>
              </a:rPr>
              <a:t>Final Findings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E8F8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753266"/>
            <a:ext cx="16230600" cy="1543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Clear Sans Regular"/>
              </a:rPr>
              <a:t>Moving forward, further research could involve functional studies, validation experiments, and potentially exploring the clinical applications of the identified biomarkers in a real-world setting.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4268300" y="385556"/>
            <a:ext cx="10240581" cy="1371184"/>
            <a:chOff x="0" y="0"/>
            <a:chExt cx="1553990" cy="2080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53990" cy="208075"/>
            </a:xfrm>
            <a:custGeom>
              <a:avLst/>
              <a:gdLst/>
              <a:ahLst/>
              <a:cxnLst/>
              <a:rect r="r" b="b" t="t" l="l"/>
              <a:pathLst>
                <a:path h="208075" w="1553990">
                  <a:moveTo>
                    <a:pt x="18900" y="0"/>
                  </a:moveTo>
                  <a:lnTo>
                    <a:pt x="1535090" y="0"/>
                  </a:lnTo>
                  <a:cubicBezTo>
                    <a:pt x="1540103" y="0"/>
                    <a:pt x="1544910" y="1991"/>
                    <a:pt x="1548455" y="5536"/>
                  </a:cubicBezTo>
                  <a:cubicBezTo>
                    <a:pt x="1551999" y="9080"/>
                    <a:pt x="1553990" y="13887"/>
                    <a:pt x="1553990" y="18900"/>
                  </a:cubicBezTo>
                  <a:lnTo>
                    <a:pt x="1553990" y="189175"/>
                  </a:lnTo>
                  <a:cubicBezTo>
                    <a:pt x="1553990" y="199613"/>
                    <a:pt x="1545529" y="208075"/>
                    <a:pt x="1535090" y="208075"/>
                  </a:cubicBezTo>
                  <a:lnTo>
                    <a:pt x="18900" y="208075"/>
                  </a:lnTo>
                  <a:cubicBezTo>
                    <a:pt x="8462" y="208075"/>
                    <a:pt x="0" y="199613"/>
                    <a:pt x="0" y="189175"/>
                  </a:cubicBezTo>
                  <a:lnTo>
                    <a:pt x="0" y="18900"/>
                  </a:lnTo>
                  <a:cubicBezTo>
                    <a:pt x="0" y="8462"/>
                    <a:pt x="8462" y="0"/>
                    <a:pt x="18900" y="0"/>
                  </a:cubicBezTo>
                  <a:close/>
                </a:path>
              </a:pathLst>
            </a:custGeom>
            <a:solidFill>
              <a:srgbClr val="F4D059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1553990" cy="2842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 marL="0" indent="0" lvl="0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399096" y="718405"/>
            <a:ext cx="6629457" cy="753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830"/>
              </a:lnSpc>
              <a:spcBef>
                <a:spcPct val="0"/>
              </a:spcBef>
            </a:pPr>
            <a:r>
              <a:rPr lang="en-US" sz="5300">
                <a:solidFill>
                  <a:srgbClr val="000000"/>
                </a:solidFill>
                <a:latin typeface="TT Ramillas Bold"/>
              </a:rPr>
              <a:t>Future Perspective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E8F8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47065" y="3400535"/>
            <a:ext cx="10718312" cy="4471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494545"/>
                </a:solidFill>
                <a:latin typeface="Clear Sans Regular"/>
              </a:rPr>
              <a:t>Arbaaz Choudhari (2021034) - Handling Bias in Studies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494545"/>
                </a:solidFill>
                <a:latin typeface="Clear Sans Regular"/>
              </a:rPr>
              <a:t>Arman Ganjoo (2021018)  - Handling Bias in Studies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494545"/>
                </a:solidFill>
                <a:latin typeface="Clear Sans Regular"/>
              </a:rPr>
              <a:t>Harshil Mital (2021050)- NER using ScispaCy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494545"/>
                </a:solidFill>
                <a:latin typeface="Clear Sans Regular"/>
              </a:rPr>
              <a:t>Ieshaan Awasthy (2021054)- Handling Bias in Studies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494545"/>
                </a:solidFill>
                <a:latin typeface="Clear Sans Regular"/>
              </a:rPr>
              <a:t>Ishan Saini (2021465)- Finding and Filtering Articles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494545"/>
                </a:solidFill>
                <a:latin typeface="Clear Sans Regular"/>
              </a:rPr>
              <a:t>Nirmal (2021074) - Finding and Filtering Articles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494545"/>
                </a:solidFill>
                <a:latin typeface="Clear Sans Regular"/>
              </a:rPr>
              <a:t>Vinayak Arora (2021112) - Finding and Filtering Articles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494545"/>
                </a:solidFill>
                <a:latin typeface="Clear Sans Regular"/>
              </a:rPr>
              <a:t>Vinayak Goel (2021113) - Finding and Filtering Articles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047065" y="8670924"/>
            <a:ext cx="12657330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Canva Sans"/>
              </a:rPr>
              <a:t>Special Thanks to </a:t>
            </a:r>
            <a:r>
              <a:rPr lang="en-US" sz="3499">
                <a:solidFill>
                  <a:srgbClr val="000000"/>
                </a:solidFill>
                <a:latin typeface="Canva Sans Bold"/>
              </a:rPr>
              <a:t>Mr. Alok Anand </a:t>
            </a:r>
            <a:r>
              <a:rPr lang="en-US" sz="3499">
                <a:solidFill>
                  <a:srgbClr val="000000"/>
                </a:solidFill>
                <a:latin typeface="Canva Sans"/>
              </a:rPr>
              <a:t>for his help and guidance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057146" y="1471515"/>
            <a:ext cx="14637169" cy="1371184"/>
            <a:chOff x="0" y="0"/>
            <a:chExt cx="2221165" cy="2080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21165" cy="208075"/>
            </a:xfrm>
            <a:custGeom>
              <a:avLst/>
              <a:gdLst/>
              <a:ahLst/>
              <a:cxnLst/>
              <a:rect r="r" b="b" t="t" l="l"/>
              <a:pathLst>
                <a:path h="208075" w="2221165">
                  <a:moveTo>
                    <a:pt x="13223" y="0"/>
                  </a:moveTo>
                  <a:lnTo>
                    <a:pt x="2207942" y="0"/>
                  </a:lnTo>
                  <a:cubicBezTo>
                    <a:pt x="2215245" y="0"/>
                    <a:pt x="2221165" y="5920"/>
                    <a:pt x="2221165" y="13223"/>
                  </a:cubicBezTo>
                  <a:lnTo>
                    <a:pt x="2221165" y="194852"/>
                  </a:lnTo>
                  <a:cubicBezTo>
                    <a:pt x="2221165" y="202155"/>
                    <a:pt x="2215245" y="208075"/>
                    <a:pt x="2207942" y="208075"/>
                  </a:cubicBezTo>
                  <a:lnTo>
                    <a:pt x="13223" y="208075"/>
                  </a:lnTo>
                  <a:cubicBezTo>
                    <a:pt x="5920" y="208075"/>
                    <a:pt x="0" y="202155"/>
                    <a:pt x="0" y="194852"/>
                  </a:cubicBezTo>
                  <a:lnTo>
                    <a:pt x="0" y="13223"/>
                  </a:lnTo>
                  <a:cubicBezTo>
                    <a:pt x="0" y="5920"/>
                    <a:pt x="5920" y="0"/>
                    <a:pt x="13223" y="0"/>
                  </a:cubicBezTo>
                  <a:close/>
                </a:path>
              </a:pathLst>
            </a:custGeom>
            <a:solidFill>
              <a:srgbClr val="F4D059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2221165" cy="2842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 marL="0" indent="0" lvl="0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261286" y="1804365"/>
            <a:ext cx="11765428" cy="753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830"/>
              </a:lnSpc>
              <a:spcBef>
                <a:spcPct val="0"/>
              </a:spcBef>
            </a:pPr>
            <a:r>
              <a:rPr lang="en-US" sz="5300">
                <a:solidFill>
                  <a:srgbClr val="000000"/>
                </a:solidFill>
                <a:latin typeface="TT Ramillas Bold"/>
              </a:rPr>
              <a:t>Contributions &amp; Acknowledgements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E8F8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67424" y="100332"/>
            <a:ext cx="10240581" cy="1371184"/>
            <a:chOff x="0" y="0"/>
            <a:chExt cx="1553990" cy="2080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53990" cy="208075"/>
            </a:xfrm>
            <a:custGeom>
              <a:avLst/>
              <a:gdLst/>
              <a:ahLst/>
              <a:cxnLst/>
              <a:rect r="r" b="b" t="t" l="l"/>
              <a:pathLst>
                <a:path h="208075" w="1553990">
                  <a:moveTo>
                    <a:pt x="18900" y="0"/>
                  </a:moveTo>
                  <a:lnTo>
                    <a:pt x="1535090" y="0"/>
                  </a:lnTo>
                  <a:cubicBezTo>
                    <a:pt x="1540103" y="0"/>
                    <a:pt x="1544910" y="1991"/>
                    <a:pt x="1548455" y="5536"/>
                  </a:cubicBezTo>
                  <a:cubicBezTo>
                    <a:pt x="1551999" y="9080"/>
                    <a:pt x="1553990" y="13887"/>
                    <a:pt x="1553990" y="18900"/>
                  </a:cubicBezTo>
                  <a:lnTo>
                    <a:pt x="1553990" y="189175"/>
                  </a:lnTo>
                  <a:cubicBezTo>
                    <a:pt x="1553990" y="199613"/>
                    <a:pt x="1545529" y="208075"/>
                    <a:pt x="1535090" y="208075"/>
                  </a:cubicBezTo>
                  <a:lnTo>
                    <a:pt x="18900" y="208075"/>
                  </a:lnTo>
                  <a:cubicBezTo>
                    <a:pt x="8462" y="208075"/>
                    <a:pt x="0" y="199613"/>
                    <a:pt x="0" y="189175"/>
                  </a:cubicBezTo>
                  <a:lnTo>
                    <a:pt x="0" y="18900"/>
                  </a:lnTo>
                  <a:cubicBezTo>
                    <a:pt x="0" y="8462"/>
                    <a:pt x="8462" y="0"/>
                    <a:pt x="18900" y="0"/>
                  </a:cubicBezTo>
                  <a:close/>
                </a:path>
              </a:pathLst>
            </a:custGeom>
            <a:solidFill>
              <a:srgbClr val="F4D059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553990" cy="2842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 marL="0" indent="0" lvl="0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727874" y="433181"/>
            <a:ext cx="7519680" cy="753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830"/>
              </a:lnSpc>
              <a:spcBef>
                <a:spcPct val="0"/>
              </a:spcBef>
            </a:pPr>
            <a:r>
              <a:rPr lang="en-US" sz="5300">
                <a:solidFill>
                  <a:srgbClr val="000000"/>
                </a:solidFill>
                <a:latin typeface="TT Ramillas Bold"/>
              </a:rPr>
              <a:t>References for Project 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05438" y="1949092"/>
            <a:ext cx="105727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u="sng">
                <a:solidFill>
                  <a:srgbClr val="000000"/>
                </a:solidFill>
                <a:latin typeface="Clear Sans Regular Bold"/>
              </a:rPr>
              <a:t>Articles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26613" y="2459632"/>
            <a:ext cx="16899487" cy="549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Canva Sans"/>
              </a:rPr>
              <a:t>https://jamanetwork.com/journals/jamanetworkopen/fullarticle/2773467</a:t>
            </a:r>
          </a:p>
          <a:p>
            <a:pPr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Canva Sans"/>
              </a:rPr>
              <a:t>https://medcraveonline.com/JSRT/emerging-biomarkers-of-congenital-heart-diseases-and-disorders.html</a:t>
            </a:r>
          </a:p>
          <a:p>
            <a:pPr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Canva Sans"/>
              </a:rPr>
              <a:t>https://www.mdpi.com/1422-0067/23/9/4993</a:t>
            </a:r>
          </a:p>
          <a:p>
            <a:pPr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Canva Sans"/>
              </a:rPr>
              <a:t>https://academic.oup.com/ajcn/article/82/3/598/4862988 </a:t>
            </a:r>
          </a:p>
          <a:p>
            <a:pPr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Canva Sans"/>
              </a:rPr>
              <a:t>https://bmccardiovascdisord.biomedcentral.com/articles/10.1186/s12872-022-02912-2 </a:t>
            </a:r>
          </a:p>
          <a:p>
            <a:pPr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Canva Sans"/>
              </a:rPr>
              <a:t>https://www.tandfonline.com/doi/abs/10.1080/14767058.2021.1914572?journalCode=ijmf20\</a:t>
            </a:r>
          </a:p>
          <a:p>
            <a:pPr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Canva Sans"/>
              </a:rPr>
              <a:t>https://sci-hub.se/https://www.internationaljournalofcardiology.com/article/S0167-5273(14)00836-5/fulltex </a:t>
            </a:r>
          </a:p>
          <a:p>
            <a:pPr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Canva Sans"/>
              </a:rPr>
              <a:t>https://bmcpediatr.biomedcentral.com/articles/10.1186/s12887-017-0863-3/tables/3 </a:t>
            </a:r>
          </a:p>
          <a:p>
            <a:pPr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Canva Sans"/>
              </a:rPr>
              <a:t>https://pubmed.ncbi.nlm.nih.gov/26454435/ </a:t>
            </a:r>
          </a:p>
          <a:p>
            <a:pPr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Canva Sans"/>
              </a:rPr>
              <a:t>https://www.ncbi.nlm.nih.gov/pmc/articles/PMC2874565/ https://sci-hub.se/</a:t>
            </a:r>
          </a:p>
          <a:p>
            <a:pPr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Canva Sans"/>
              </a:rPr>
              <a:t>https://www.sciencedirect.com/science/article/abs/pii/B9781455707607000383</a:t>
            </a:r>
          </a:p>
          <a:p>
            <a:pPr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Canva Sans"/>
              </a:rPr>
              <a:t>https://www.ncbi.nlm.nih.gov/pmc/articles/PMC8215886/</a:t>
            </a:r>
          </a:p>
          <a:p>
            <a:pPr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Canva Sans"/>
              </a:rPr>
              <a:t>https://www.cambridge.org/core/journals/cardiology-in-the-young/article/paediatric-heart-failure-understanding-the-pathophysiology-and-the-current-role-of-cardiac-biomarkers-in-clinical-practice/6B88AC84A146D2A817CA2634F0243FFA</a:t>
            </a:r>
          </a:p>
          <a:p>
            <a:pPr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Canva Sans"/>
              </a:rPr>
              <a:t>https://www.ncbi.nlm.nih.gov/pmc/articles/PMC9344277/ </a:t>
            </a:r>
          </a:p>
          <a:p>
            <a:pPr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Canva Sans"/>
              </a:rPr>
              <a:t>https://www.mdpi.com/1422-0067/23/9/4993 </a:t>
            </a:r>
          </a:p>
          <a:p>
            <a:pPr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Canva Sans"/>
              </a:rPr>
              <a:t>https://sci-hub.se/https://www.futuremedicine.com/doi/full/10.2217/bmm.14.71</a:t>
            </a:r>
          </a:p>
          <a:p>
            <a:pPr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Canva Sans"/>
              </a:rPr>
              <a:t>https://bmccardiovascdisord.biomedcentral.com/articles/10.1186/s12872-022-02912-2 </a:t>
            </a:r>
          </a:p>
          <a:p>
            <a:pPr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Canva Sans"/>
              </a:rPr>
              <a:t>https://www.tandfonline.com/doi/abs/10.1080/14767058.2021.1914572?journalCode=ijmf20 </a:t>
            </a:r>
          </a:p>
          <a:p>
            <a:pPr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Canva Sans"/>
              </a:rPr>
              <a:t>https://www.sciencedirect.com/science/article/pii/S0002916523275073?via%3Dihub </a:t>
            </a:r>
          </a:p>
          <a:p>
            <a:pPr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Canva Sans"/>
              </a:rPr>
              <a:t>https://www.ncbi.nlm.nih.gov/pmc/articles/PMC8613676/ </a:t>
            </a:r>
          </a:p>
          <a:p>
            <a:pPr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Canva Sans"/>
              </a:rPr>
              <a:t>https://www.ncbi.nlm.nih.gov/pmc/articles/PMC7902730/ </a:t>
            </a:r>
          </a:p>
          <a:p>
            <a:pPr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Canva Sans"/>
              </a:rPr>
              <a:t>https://www.ncbi.nlm.nih.gov/pmc/articles/PMC9344277/ </a:t>
            </a:r>
          </a:p>
          <a:p>
            <a:pPr>
              <a:lnSpc>
                <a:spcPts val="182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205438" y="7998736"/>
            <a:ext cx="4322415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u="sng">
                <a:solidFill>
                  <a:srgbClr val="000000"/>
                </a:solidFill>
                <a:latin typeface="Clear Sans Regular Bold"/>
              </a:rPr>
              <a:t>Documentation and Resources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26613" y="8509276"/>
            <a:ext cx="11067636" cy="1376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Canva Sans"/>
              </a:rPr>
              <a:t>https://www.cochranelibrary.com/</a:t>
            </a:r>
          </a:p>
          <a:p>
            <a:pPr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Canva Sans"/>
              </a:rPr>
              <a:t>https://pubmed.ncbi.nlm.nih.gov/</a:t>
            </a:r>
          </a:p>
          <a:p>
            <a:pPr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Canva Sans"/>
              </a:rPr>
              <a:t>https://asia.ensembl.org/info/data/biomart/biomart_r_package.html</a:t>
            </a:r>
          </a:p>
          <a:p>
            <a:pPr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Canva Sans"/>
              </a:rPr>
              <a:t>https://www.rayyan.ai/</a:t>
            </a:r>
          </a:p>
          <a:p>
            <a:pPr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Canva Sans"/>
              </a:rPr>
              <a:t>https://towardsdatascience.com/using-scispacy-for-named-entity-recognition-785389e7918d</a:t>
            </a:r>
          </a:p>
          <a:p>
            <a:pPr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Canva Sans"/>
              </a:rPr>
              <a:t>https://allenai.github.io/scispacy/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B8D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32841" y="4520005"/>
            <a:ext cx="12822317" cy="1180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8"/>
              </a:lnSpc>
            </a:pPr>
            <a:r>
              <a:rPr lang="en-US" sz="3405">
                <a:solidFill>
                  <a:srgbClr val="000000"/>
                </a:solidFill>
                <a:latin typeface="Clear Sans Regular Bold"/>
              </a:rPr>
              <a:t> Identification of reliable and accurate biomarkers that can </a:t>
            </a:r>
          </a:p>
          <a:p>
            <a:pPr algn="ctr">
              <a:lnSpc>
                <a:spcPts val="4768"/>
              </a:lnSpc>
            </a:pPr>
            <a:r>
              <a:rPr lang="en-US" sz="3405">
                <a:solidFill>
                  <a:srgbClr val="000000"/>
                </a:solidFill>
                <a:latin typeface="Clear Sans Regular Bold"/>
              </a:rPr>
              <a:t>aid in the diagnosis and management of congenital heart disease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3473285" y="385556"/>
            <a:ext cx="11819361" cy="1443879"/>
            <a:chOff x="0" y="0"/>
            <a:chExt cx="1793568" cy="21910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93568" cy="219106"/>
            </a:xfrm>
            <a:custGeom>
              <a:avLst/>
              <a:gdLst/>
              <a:ahLst/>
              <a:cxnLst/>
              <a:rect r="r" b="b" t="t" l="l"/>
              <a:pathLst>
                <a:path h="219106" w="1793568">
                  <a:moveTo>
                    <a:pt x="16376" y="0"/>
                  </a:moveTo>
                  <a:lnTo>
                    <a:pt x="1777192" y="0"/>
                  </a:lnTo>
                  <a:cubicBezTo>
                    <a:pt x="1786236" y="0"/>
                    <a:pt x="1793568" y="7332"/>
                    <a:pt x="1793568" y="16376"/>
                  </a:cubicBezTo>
                  <a:lnTo>
                    <a:pt x="1793568" y="202731"/>
                  </a:lnTo>
                  <a:cubicBezTo>
                    <a:pt x="1793568" y="211775"/>
                    <a:pt x="1786236" y="219106"/>
                    <a:pt x="1777192" y="219106"/>
                  </a:cubicBezTo>
                  <a:lnTo>
                    <a:pt x="16376" y="219106"/>
                  </a:lnTo>
                  <a:cubicBezTo>
                    <a:pt x="7332" y="219106"/>
                    <a:pt x="0" y="211775"/>
                    <a:pt x="0" y="202731"/>
                  </a:cubicBezTo>
                  <a:lnTo>
                    <a:pt x="0" y="16376"/>
                  </a:lnTo>
                  <a:cubicBezTo>
                    <a:pt x="0" y="7332"/>
                    <a:pt x="7332" y="0"/>
                    <a:pt x="16376" y="0"/>
                  </a:cubicBezTo>
                  <a:close/>
                </a:path>
              </a:pathLst>
            </a:custGeom>
            <a:solidFill>
              <a:srgbClr val="F4D059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1793568" cy="29530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 marL="0" indent="0" lvl="0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281395" y="754753"/>
            <a:ext cx="6203140" cy="753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830"/>
              </a:lnSpc>
              <a:spcBef>
                <a:spcPct val="0"/>
              </a:spcBef>
            </a:pPr>
            <a:r>
              <a:rPr lang="en-US" sz="5300">
                <a:solidFill>
                  <a:srgbClr val="000000"/>
                </a:solidFill>
                <a:latin typeface="TT Ramillas Bold"/>
              </a:rPr>
              <a:t>Problem Statement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8D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73285" y="385556"/>
            <a:ext cx="11819361" cy="1443879"/>
            <a:chOff x="0" y="0"/>
            <a:chExt cx="1793568" cy="2191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93568" cy="219106"/>
            </a:xfrm>
            <a:custGeom>
              <a:avLst/>
              <a:gdLst/>
              <a:ahLst/>
              <a:cxnLst/>
              <a:rect r="r" b="b" t="t" l="l"/>
              <a:pathLst>
                <a:path h="219106" w="1793568">
                  <a:moveTo>
                    <a:pt x="16376" y="0"/>
                  </a:moveTo>
                  <a:lnTo>
                    <a:pt x="1777192" y="0"/>
                  </a:lnTo>
                  <a:cubicBezTo>
                    <a:pt x="1786236" y="0"/>
                    <a:pt x="1793568" y="7332"/>
                    <a:pt x="1793568" y="16376"/>
                  </a:cubicBezTo>
                  <a:lnTo>
                    <a:pt x="1793568" y="202731"/>
                  </a:lnTo>
                  <a:cubicBezTo>
                    <a:pt x="1793568" y="211775"/>
                    <a:pt x="1786236" y="219106"/>
                    <a:pt x="1777192" y="219106"/>
                  </a:cubicBezTo>
                  <a:lnTo>
                    <a:pt x="16376" y="219106"/>
                  </a:lnTo>
                  <a:cubicBezTo>
                    <a:pt x="7332" y="219106"/>
                    <a:pt x="0" y="211775"/>
                    <a:pt x="0" y="202731"/>
                  </a:cubicBezTo>
                  <a:lnTo>
                    <a:pt x="0" y="16376"/>
                  </a:lnTo>
                  <a:cubicBezTo>
                    <a:pt x="0" y="7332"/>
                    <a:pt x="7332" y="0"/>
                    <a:pt x="16376" y="0"/>
                  </a:cubicBezTo>
                  <a:close/>
                </a:path>
              </a:pathLst>
            </a:custGeom>
            <a:solidFill>
              <a:srgbClr val="F4D059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793568" cy="29530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 marL="0" indent="0" lvl="0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086600" y="418827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423563" y="754753"/>
            <a:ext cx="5918805" cy="753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830"/>
              </a:lnSpc>
              <a:spcBef>
                <a:spcPct val="0"/>
              </a:spcBef>
            </a:pPr>
            <a:r>
              <a:rPr lang="en-US" sz="5300">
                <a:solidFill>
                  <a:srgbClr val="000000"/>
                </a:solidFill>
                <a:latin typeface="TT Ramillas Bold"/>
              </a:rPr>
              <a:t>Proposed Solution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1430000" y="4305220"/>
            <a:ext cx="5543058" cy="1219361"/>
            <a:chOff x="0" y="0"/>
            <a:chExt cx="841149" cy="1850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41149" cy="185036"/>
            </a:xfrm>
            <a:custGeom>
              <a:avLst/>
              <a:gdLst/>
              <a:ahLst/>
              <a:cxnLst/>
              <a:rect r="r" b="b" t="t" l="l"/>
              <a:pathLst>
                <a:path h="185036" w="841149">
                  <a:moveTo>
                    <a:pt x="34917" y="0"/>
                  </a:moveTo>
                  <a:lnTo>
                    <a:pt x="806232" y="0"/>
                  </a:lnTo>
                  <a:cubicBezTo>
                    <a:pt x="825516" y="0"/>
                    <a:pt x="841149" y="15633"/>
                    <a:pt x="841149" y="34917"/>
                  </a:cubicBezTo>
                  <a:lnTo>
                    <a:pt x="841149" y="150119"/>
                  </a:lnTo>
                  <a:cubicBezTo>
                    <a:pt x="841149" y="169403"/>
                    <a:pt x="825516" y="185036"/>
                    <a:pt x="806232" y="185036"/>
                  </a:cubicBezTo>
                  <a:lnTo>
                    <a:pt x="34917" y="185036"/>
                  </a:lnTo>
                  <a:cubicBezTo>
                    <a:pt x="15633" y="185036"/>
                    <a:pt x="0" y="169403"/>
                    <a:pt x="0" y="150119"/>
                  </a:cubicBezTo>
                  <a:lnTo>
                    <a:pt x="0" y="34917"/>
                  </a:lnTo>
                  <a:cubicBezTo>
                    <a:pt x="0" y="15633"/>
                    <a:pt x="15633" y="0"/>
                    <a:pt x="34917" y="0"/>
                  </a:cubicBezTo>
                  <a:close/>
                </a:path>
              </a:pathLst>
            </a:custGeom>
            <a:solidFill>
              <a:srgbClr val="9ACEFF">
                <a:alpha val="6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841149" cy="26123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 marL="0" indent="0" lvl="0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3038065" y="4629150"/>
            <a:ext cx="232692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lear Sans Regular"/>
              </a:rPr>
              <a:t>Handling bias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82486" y="4829175"/>
            <a:ext cx="441722" cy="77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494545"/>
                </a:solidFill>
                <a:latin typeface="Clear Sans Regular Bold"/>
              </a:rPr>
              <a:t>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91761" y="4829175"/>
            <a:ext cx="441722" cy="77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494545"/>
                </a:solidFill>
                <a:latin typeface="Clear Sans Regular Bold"/>
              </a:rPr>
              <a:t>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82486" y="6803389"/>
            <a:ext cx="441722" cy="77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494545"/>
                </a:solidFill>
                <a:latin typeface="Clear Sans Regular Bold"/>
              </a:rPr>
              <a:t>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934611" y="6873557"/>
            <a:ext cx="441722" cy="77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494545"/>
                </a:solidFill>
                <a:latin typeface="Clear Sans Regular Bold"/>
              </a:rPr>
              <a:t>4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319024" y="4416878"/>
            <a:ext cx="5543058" cy="1219361"/>
            <a:chOff x="0" y="0"/>
            <a:chExt cx="841149" cy="18503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41149" cy="185036"/>
            </a:xfrm>
            <a:custGeom>
              <a:avLst/>
              <a:gdLst/>
              <a:ahLst/>
              <a:cxnLst/>
              <a:rect r="r" b="b" t="t" l="l"/>
              <a:pathLst>
                <a:path h="185036" w="841149">
                  <a:moveTo>
                    <a:pt x="34917" y="0"/>
                  </a:moveTo>
                  <a:lnTo>
                    <a:pt x="806232" y="0"/>
                  </a:lnTo>
                  <a:cubicBezTo>
                    <a:pt x="825516" y="0"/>
                    <a:pt x="841149" y="15633"/>
                    <a:pt x="841149" y="34917"/>
                  </a:cubicBezTo>
                  <a:lnTo>
                    <a:pt x="841149" y="150119"/>
                  </a:lnTo>
                  <a:cubicBezTo>
                    <a:pt x="841149" y="169403"/>
                    <a:pt x="825516" y="185036"/>
                    <a:pt x="806232" y="185036"/>
                  </a:cubicBezTo>
                  <a:lnTo>
                    <a:pt x="34917" y="185036"/>
                  </a:lnTo>
                  <a:cubicBezTo>
                    <a:pt x="15633" y="185036"/>
                    <a:pt x="0" y="169403"/>
                    <a:pt x="0" y="150119"/>
                  </a:cubicBezTo>
                  <a:lnTo>
                    <a:pt x="0" y="34917"/>
                  </a:lnTo>
                  <a:cubicBezTo>
                    <a:pt x="0" y="15633"/>
                    <a:pt x="15633" y="0"/>
                    <a:pt x="34917" y="0"/>
                  </a:cubicBezTo>
                  <a:close/>
                </a:path>
              </a:pathLst>
            </a:custGeom>
            <a:solidFill>
              <a:srgbClr val="9ACEFF">
                <a:alpha val="6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76200"/>
              <a:ext cx="841149" cy="26123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 marL="0" indent="0" lvl="0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688170" y="4740809"/>
            <a:ext cx="480476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lear Sans Regular"/>
              </a:rPr>
              <a:t>Finding and filtering articles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319024" y="7083717"/>
            <a:ext cx="5543058" cy="1219361"/>
            <a:chOff x="0" y="0"/>
            <a:chExt cx="841149" cy="18503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41149" cy="185036"/>
            </a:xfrm>
            <a:custGeom>
              <a:avLst/>
              <a:gdLst/>
              <a:ahLst/>
              <a:cxnLst/>
              <a:rect r="r" b="b" t="t" l="l"/>
              <a:pathLst>
                <a:path h="185036" w="841149">
                  <a:moveTo>
                    <a:pt x="34917" y="0"/>
                  </a:moveTo>
                  <a:lnTo>
                    <a:pt x="806232" y="0"/>
                  </a:lnTo>
                  <a:cubicBezTo>
                    <a:pt x="825516" y="0"/>
                    <a:pt x="841149" y="15633"/>
                    <a:pt x="841149" y="34917"/>
                  </a:cubicBezTo>
                  <a:lnTo>
                    <a:pt x="841149" y="150119"/>
                  </a:lnTo>
                  <a:cubicBezTo>
                    <a:pt x="841149" y="169403"/>
                    <a:pt x="825516" y="185036"/>
                    <a:pt x="806232" y="185036"/>
                  </a:cubicBezTo>
                  <a:lnTo>
                    <a:pt x="34917" y="185036"/>
                  </a:lnTo>
                  <a:cubicBezTo>
                    <a:pt x="15633" y="185036"/>
                    <a:pt x="0" y="169403"/>
                    <a:pt x="0" y="150119"/>
                  </a:cubicBezTo>
                  <a:lnTo>
                    <a:pt x="0" y="34917"/>
                  </a:lnTo>
                  <a:cubicBezTo>
                    <a:pt x="0" y="15633"/>
                    <a:pt x="15633" y="0"/>
                    <a:pt x="34917" y="0"/>
                  </a:cubicBezTo>
                  <a:close/>
                </a:path>
              </a:pathLst>
            </a:custGeom>
            <a:solidFill>
              <a:srgbClr val="9ACEFF">
                <a:alpha val="6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76200"/>
              <a:ext cx="841149" cy="26123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 marL="0" indent="0" lvl="0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826072" y="7407648"/>
            <a:ext cx="252896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lear Sans Regular"/>
              </a:rPr>
              <a:t>Manual Review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1430000" y="7083717"/>
            <a:ext cx="5543058" cy="1219361"/>
            <a:chOff x="0" y="0"/>
            <a:chExt cx="841149" cy="18503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41149" cy="185036"/>
            </a:xfrm>
            <a:custGeom>
              <a:avLst/>
              <a:gdLst/>
              <a:ahLst/>
              <a:cxnLst/>
              <a:rect r="r" b="b" t="t" l="l"/>
              <a:pathLst>
                <a:path h="185036" w="841149">
                  <a:moveTo>
                    <a:pt x="34917" y="0"/>
                  </a:moveTo>
                  <a:lnTo>
                    <a:pt x="806232" y="0"/>
                  </a:lnTo>
                  <a:cubicBezTo>
                    <a:pt x="825516" y="0"/>
                    <a:pt x="841149" y="15633"/>
                    <a:pt x="841149" y="34917"/>
                  </a:cubicBezTo>
                  <a:lnTo>
                    <a:pt x="841149" y="150119"/>
                  </a:lnTo>
                  <a:cubicBezTo>
                    <a:pt x="841149" y="169403"/>
                    <a:pt x="825516" y="185036"/>
                    <a:pt x="806232" y="185036"/>
                  </a:cubicBezTo>
                  <a:lnTo>
                    <a:pt x="34917" y="185036"/>
                  </a:lnTo>
                  <a:cubicBezTo>
                    <a:pt x="15633" y="185036"/>
                    <a:pt x="0" y="169403"/>
                    <a:pt x="0" y="150119"/>
                  </a:cubicBezTo>
                  <a:lnTo>
                    <a:pt x="0" y="34917"/>
                  </a:lnTo>
                  <a:cubicBezTo>
                    <a:pt x="0" y="15633"/>
                    <a:pt x="15633" y="0"/>
                    <a:pt x="34917" y="0"/>
                  </a:cubicBezTo>
                  <a:close/>
                </a:path>
              </a:pathLst>
            </a:custGeom>
            <a:solidFill>
              <a:srgbClr val="9ACEFF">
                <a:alpha val="6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76200"/>
              <a:ext cx="841149" cy="26123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 marL="0" indent="0" lvl="0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1987711" y="7407648"/>
            <a:ext cx="442763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lear Sans Regular"/>
              </a:rPr>
              <a:t>Named Entity Recognition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E8F8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75779" y="4302762"/>
            <a:ext cx="15878674" cy="1510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20"/>
              </a:lnSpc>
            </a:pPr>
            <a:r>
              <a:rPr lang="en-US" sz="8800">
                <a:solidFill>
                  <a:srgbClr val="000000"/>
                </a:solidFill>
                <a:latin typeface="TT Ramillas Bold"/>
              </a:rPr>
              <a:t>Finding and Filtering Articles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00597" y="6003605"/>
            <a:ext cx="1152501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494545"/>
                </a:solidFill>
                <a:latin typeface="Clear Sans Regular"/>
              </a:rPr>
              <a:t>Performed by Nirmal, Vinayak Goel, Vinayak Arora and Ishan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500597" y="2715880"/>
            <a:ext cx="1444322" cy="1444322"/>
            <a:chOff x="0" y="0"/>
            <a:chExt cx="1925763" cy="1925763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925763" cy="1925763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ACEF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668400" y="292532"/>
              <a:ext cx="588962" cy="12359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39"/>
                </a:lnSpc>
                <a:spcBef>
                  <a:spcPct val="0"/>
                </a:spcBef>
              </a:pPr>
              <a:r>
                <a:rPr lang="en-US" sz="5599">
                  <a:solidFill>
                    <a:srgbClr val="E8F8FD"/>
                  </a:solidFill>
                  <a:latin typeface="Clear Sans Regular Bold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8D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92244" y="3046258"/>
            <a:ext cx="13503512" cy="5570199"/>
          </a:xfrm>
          <a:custGeom>
            <a:avLst/>
            <a:gdLst/>
            <a:ahLst/>
            <a:cxnLst/>
            <a:rect r="r" b="b" t="t" l="l"/>
            <a:pathLst>
              <a:path h="5570199" w="13503512">
                <a:moveTo>
                  <a:pt x="0" y="0"/>
                </a:moveTo>
                <a:lnTo>
                  <a:pt x="13503512" y="0"/>
                </a:lnTo>
                <a:lnTo>
                  <a:pt x="13503512" y="5570198"/>
                </a:lnTo>
                <a:lnTo>
                  <a:pt x="0" y="5570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924925"/>
            <a:ext cx="16230600" cy="886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Clear Sans Regular"/>
              </a:rPr>
              <a:t>Created a search query using PubMedAdvanced Search Builder using keywords from our problem statement like Biomarkers, Congenital heart disease, Target Age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3473285" y="385556"/>
            <a:ext cx="11819361" cy="1443879"/>
            <a:chOff x="0" y="0"/>
            <a:chExt cx="1793568" cy="21910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93568" cy="219106"/>
            </a:xfrm>
            <a:custGeom>
              <a:avLst/>
              <a:gdLst/>
              <a:ahLst/>
              <a:cxnLst/>
              <a:rect r="r" b="b" t="t" l="l"/>
              <a:pathLst>
                <a:path h="219106" w="1793568">
                  <a:moveTo>
                    <a:pt x="16376" y="0"/>
                  </a:moveTo>
                  <a:lnTo>
                    <a:pt x="1777192" y="0"/>
                  </a:lnTo>
                  <a:cubicBezTo>
                    <a:pt x="1786236" y="0"/>
                    <a:pt x="1793568" y="7332"/>
                    <a:pt x="1793568" y="16376"/>
                  </a:cubicBezTo>
                  <a:lnTo>
                    <a:pt x="1793568" y="202731"/>
                  </a:lnTo>
                  <a:cubicBezTo>
                    <a:pt x="1793568" y="211775"/>
                    <a:pt x="1786236" y="219106"/>
                    <a:pt x="1777192" y="219106"/>
                  </a:cubicBezTo>
                  <a:lnTo>
                    <a:pt x="16376" y="219106"/>
                  </a:lnTo>
                  <a:cubicBezTo>
                    <a:pt x="7332" y="219106"/>
                    <a:pt x="0" y="211775"/>
                    <a:pt x="0" y="202731"/>
                  </a:cubicBezTo>
                  <a:lnTo>
                    <a:pt x="0" y="16376"/>
                  </a:lnTo>
                  <a:cubicBezTo>
                    <a:pt x="0" y="7332"/>
                    <a:pt x="7332" y="0"/>
                    <a:pt x="16376" y="0"/>
                  </a:cubicBezTo>
                  <a:close/>
                </a:path>
              </a:pathLst>
            </a:custGeom>
            <a:solidFill>
              <a:srgbClr val="F4D059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1793568" cy="29530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 marL="0" indent="0" lvl="0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758526" y="754753"/>
            <a:ext cx="8646179" cy="753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830"/>
              </a:lnSpc>
              <a:spcBef>
                <a:spcPct val="0"/>
              </a:spcBef>
            </a:pPr>
            <a:r>
              <a:rPr lang="en-US" sz="5300">
                <a:solidFill>
                  <a:srgbClr val="000000"/>
                </a:solidFill>
                <a:latin typeface="TT Ramillas Bold"/>
              </a:rPr>
              <a:t>Pubmed Search Query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8D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92733" y="2914491"/>
            <a:ext cx="11702533" cy="5544075"/>
          </a:xfrm>
          <a:custGeom>
            <a:avLst/>
            <a:gdLst/>
            <a:ahLst/>
            <a:cxnLst/>
            <a:rect r="r" b="b" t="t" l="l"/>
            <a:pathLst>
              <a:path h="5544075" w="11702533">
                <a:moveTo>
                  <a:pt x="0" y="0"/>
                </a:moveTo>
                <a:lnTo>
                  <a:pt x="11702534" y="0"/>
                </a:lnTo>
                <a:lnTo>
                  <a:pt x="11702534" y="5544075"/>
                </a:lnTo>
                <a:lnTo>
                  <a:pt x="0" y="55440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924290"/>
            <a:ext cx="16230600" cy="886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lear Sans Regular"/>
              </a:rPr>
              <a:t>The search query fetched 77 results, with filters like papers from past 5 years and target age of under 23 months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3473285" y="385556"/>
            <a:ext cx="11819361" cy="1443879"/>
            <a:chOff x="0" y="0"/>
            <a:chExt cx="1793568" cy="21910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93568" cy="219106"/>
            </a:xfrm>
            <a:custGeom>
              <a:avLst/>
              <a:gdLst/>
              <a:ahLst/>
              <a:cxnLst/>
              <a:rect r="r" b="b" t="t" l="l"/>
              <a:pathLst>
                <a:path h="219106" w="1793568">
                  <a:moveTo>
                    <a:pt x="16376" y="0"/>
                  </a:moveTo>
                  <a:lnTo>
                    <a:pt x="1777192" y="0"/>
                  </a:lnTo>
                  <a:cubicBezTo>
                    <a:pt x="1786236" y="0"/>
                    <a:pt x="1793568" y="7332"/>
                    <a:pt x="1793568" y="16376"/>
                  </a:cubicBezTo>
                  <a:lnTo>
                    <a:pt x="1793568" y="202731"/>
                  </a:lnTo>
                  <a:cubicBezTo>
                    <a:pt x="1793568" y="211775"/>
                    <a:pt x="1786236" y="219106"/>
                    <a:pt x="1777192" y="219106"/>
                  </a:cubicBezTo>
                  <a:lnTo>
                    <a:pt x="16376" y="219106"/>
                  </a:lnTo>
                  <a:cubicBezTo>
                    <a:pt x="7332" y="219106"/>
                    <a:pt x="0" y="211775"/>
                    <a:pt x="0" y="202731"/>
                  </a:cubicBezTo>
                  <a:lnTo>
                    <a:pt x="0" y="16376"/>
                  </a:lnTo>
                  <a:cubicBezTo>
                    <a:pt x="0" y="7332"/>
                    <a:pt x="7332" y="0"/>
                    <a:pt x="16376" y="0"/>
                  </a:cubicBezTo>
                  <a:close/>
                </a:path>
              </a:pathLst>
            </a:custGeom>
            <a:solidFill>
              <a:srgbClr val="F4D059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1793568" cy="29530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 marL="0" indent="0" lvl="0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755288" y="754753"/>
            <a:ext cx="5255355" cy="753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830"/>
              </a:lnSpc>
              <a:spcBef>
                <a:spcPct val="0"/>
              </a:spcBef>
            </a:pPr>
            <a:r>
              <a:rPr lang="en-US" sz="5300">
                <a:solidFill>
                  <a:srgbClr val="000000"/>
                </a:solidFill>
                <a:latin typeface="TT Ramillas Bold"/>
              </a:rPr>
              <a:t>Pubmed Results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8DE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28026" y="2861310"/>
            <a:ext cx="10976264" cy="5570454"/>
          </a:xfrm>
          <a:custGeom>
            <a:avLst/>
            <a:gdLst/>
            <a:ahLst/>
            <a:cxnLst/>
            <a:rect r="r" b="b" t="t" l="l"/>
            <a:pathLst>
              <a:path h="5570454" w="10976264">
                <a:moveTo>
                  <a:pt x="0" y="0"/>
                </a:moveTo>
                <a:lnTo>
                  <a:pt x="10976264" y="0"/>
                </a:lnTo>
                <a:lnTo>
                  <a:pt x="10976264" y="5570454"/>
                </a:lnTo>
                <a:lnTo>
                  <a:pt x="0" y="55704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419214" y="296100"/>
            <a:ext cx="11993887" cy="1775809"/>
            <a:chOff x="0" y="0"/>
            <a:chExt cx="1793568" cy="26555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93568" cy="265555"/>
            </a:xfrm>
            <a:custGeom>
              <a:avLst/>
              <a:gdLst/>
              <a:ahLst/>
              <a:cxnLst/>
              <a:rect r="r" b="b" t="t" l="l"/>
              <a:pathLst>
                <a:path h="265555" w="1793568">
                  <a:moveTo>
                    <a:pt x="16137" y="0"/>
                  </a:moveTo>
                  <a:lnTo>
                    <a:pt x="1777430" y="0"/>
                  </a:lnTo>
                  <a:cubicBezTo>
                    <a:pt x="1786343" y="0"/>
                    <a:pt x="1793568" y="7225"/>
                    <a:pt x="1793568" y="16137"/>
                  </a:cubicBezTo>
                  <a:lnTo>
                    <a:pt x="1793568" y="249418"/>
                  </a:lnTo>
                  <a:cubicBezTo>
                    <a:pt x="1793568" y="253697"/>
                    <a:pt x="1791868" y="257802"/>
                    <a:pt x="1788841" y="260828"/>
                  </a:cubicBezTo>
                  <a:cubicBezTo>
                    <a:pt x="1785815" y="263855"/>
                    <a:pt x="1781710" y="265555"/>
                    <a:pt x="1777430" y="265555"/>
                  </a:cubicBezTo>
                  <a:lnTo>
                    <a:pt x="16137" y="265555"/>
                  </a:lnTo>
                  <a:cubicBezTo>
                    <a:pt x="7225" y="265555"/>
                    <a:pt x="0" y="258330"/>
                    <a:pt x="0" y="249418"/>
                  </a:cubicBezTo>
                  <a:lnTo>
                    <a:pt x="0" y="16137"/>
                  </a:lnTo>
                  <a:cubicBezTo>
                    <a:pt x="0" y="7225"/>
                    <a:pt x="7225" y="0"/>
                    <a:pt x="16137" y="0"/>
                  </a:cubicBezTo>
                  <a:close/>
                </a:path>
              </a:pathLst>
            </a:custGeom>
            <a:solidFill>
              <a:srgbClr val="F4D059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1793568" cy="3417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 marL="0" indent="0" lvl="0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8924290"/>
            <a:ext cx="16230600" cy="886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lear Sans Regular"/>
              </a:rPr>
              <a:t>Rayyan was used for screening the articles. The nbib files were uploaded to Rayyan.ai which used AI and NLP to filter out articles relevant to our research topic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14715" y="679815"/>
            <a:ext cx="8202885" cy="90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</a:pPr>
            <a:r>
              <a:rPr lang="en-US" sz="5300">
                <a:solidFill>
                  <a:srgbClr val="000000"/>
                </a:solidFill>
                <a:latin typeface="Clear Sans Regular Bold"/>
              </a:rPr>
              <a:t>Rayyan - Literature Review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E8F8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04950" y="4274503"/>
            <a:ext cx="12911882" cy="1510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20"/>
              </a:lnSpc>
            </a:pPr>
            <a:r>
              <a:rPr lang="en-US" sz="8800">
                <a:solidFill>
                  <a:srgbClr val="000000"/>
                </a:solidFill>
                <a:latin typeface="TT Ramillas Bold"/>
              </a:rPr>
              <a:t>Handling Bias in Studies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04950" y="5882368"/>
            <a:ext cx="7984034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494545"/>
                </a:solidFill>
                <a:latin typeface="Clear Sans Regular"/>
              </a:rPr>
              <a:t>Performed by Arbaaz, Arman and Ieshaan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500597" y="2715880"/>
            <a:ext cx="1444322" cy="1444322"/>
            <a:chOff x="0" y="0"/>
            <a:chExt cx="1925763" cy="1925763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925763" cy="1925763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ACEF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668400" y="292532"/>
              <a:ext cx="588962" cy="12359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39"/>
                </a:lnSpc>
                <a:spcBef>
                  <a:spcPct val="0"/>
                </a:spcBef>
              </a:pPr>
              <a:r>
                <a:rPr lang="en-US" sz="5599">
                  <a:solidFill>
                    <a:srgbClr val="E8F8FD"/>
                  </a:solidFill>
                  <a:latin typeface="Clear Sans Regular Bold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E8F8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68300" y="385556"/>
            <a:ext cx="10240581" cy="1371184"/>
            <a:chOff x="0" y="0"/>
            <a:chExt cx="1553990" cy="2080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53990" cy="208075"/>
            </a:xfrm>
            <a:custGeom>
              <a:avLst/>
              <a:gdLst/>
              <a:ahLst/>
              <a:cxnLst/>
              <a:rect r="r" b="b" t="t" l="l"/>
              <a:pathLst>
                <a:path h="208075" w="1553990">
                  <a:moveTo>
                    <a:pt x="18900" y="0"/>
                  </a:moveTo>
                  <a:lnTo>
                    <a:pt x="1535090" y="0"/>
                  </a:lnTo>
                  <a:cubicBezTo>
                    <a:pt x="1540103" y="0"/>
                    <a:pt x="1544910" y="1991"/>
                    <a:pt x="1548455" y="5536"/>
                  </a:cubicBezTo>
                  <a:cubicBezTo>
                    <a:pt x="1551999" y="9080"/>
                    <a:pt x="1553990" y="13887"/>
                    <a:pt x="1553990" y="18900"/>
                  </a:cubicBezTo>
                  <a:lnTo>
                    <a:pt x="1553990" y="189175"/>
                  </a:lnTo>
                  <a:cubicBezTo>
                    <a:pt x="1553990" y="199613"/>
                    <a:pt x="1545529" y="208075"/>
                    <a:pt x="1535090" y="208075"/>
                  </a:cubicBezTo>
                  <a:lnTo>
                    <a:pt x="18900" y="208075"/>
                  </a:lnTo>
                  <a:cubicBezTo>
                    <a:pt x="8462" y="208075"/>
                    <a:pt x="0" y="199613"/>
                    <a:pt x="0" y="189175"/>
                  </a:cubicBezTo>
                  <a:lnTo>
                    <a:pt x="0" y="18900"/>
                  </a:lnTo>
                  <a:cubicBezTo>
                    <a:pt x="0" y="8462"/>
                    <a:pt x="8462" y="0"/>
                    <a:pt x="18900" y="0"/>
                  </a:cubicBezTo>
                  <a:close/>
                </a:path>
              </a:pathLst>
            </a:custGeom>
            <a:solidFill>
              <a:srgbClr val="F4D059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553990" cy="2842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 marL="0" indent="0" lvl="0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868755" y="718405"/>
            <a:ext cx="6550490" cy="753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830"/>
              </a:lnSpc>
              <a:spcBef>
                <a:spcPct val="0"/>
              </a:spcBef>
            </a:pPr>
            <a:r>
              <a:rPr lang="en-US" sz="5300">
                <a:solidFill>
                  <a:srgbClr val="000000"/>
                </a:solidFill>
                <a:latin typeface="TT Ramillas Bold"/>
              </a:rPr>
              <a:t>RoB2 for risk-of-bias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903052" y="3645467"/>
            <a:ext cx="5113226" cy="821796"/>
            <a:chOff x="0" y="0"/>
            <a:chExt cx="6817635" cy="109572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1500006" y="185914"/>
              <a:ext cx="5317629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94545"/>
                  </a:solidFill>
                  <a:latin typeface="Clear Sans Regular"/>
                </a:rPr>
                <a:t>Randomization process</a:t>
              </a:r>
            </a:p>
          </p:txBody>
        </p:sp>
        <p:grpSp>
          <p:nvGrpSpPr>
            <p:cNvPr name="Group 8" id="8"/>
            <p:cNvGrpSpPr/>
            <p:nvPr/>
          </p:nvGrpSpPr>
          <p:grpSpPr>
            <a:xfrm rot="0">
              <a:off x="0" y="0"/>
              <a:ext cx="1095727" cy="1095727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ACE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28904" lIns="28904" bIns="28904" rIns="28904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380309" y="168911"/>
              <a:ext cx="335110" cy="700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60"/>
                </a:lnSpc>
                <a:spcBef>
                  <a:spcPct val="0"/>
                </a:spcBef>
              </a:pPr>
              <a:r>
                <a:rPr lang="en-US" sz="3186">
                  <a:solidFill>
                    <a:srgbClr val="E8F8FD"/>
                  </a:solidFill>
                  <a:latin typeface="Clear Sans Regular Bold"/>
                </a:rPr>
                <a:t>1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113314" y="3645467"/>
            <a:ext cx="7766934" cy="821796"/>
            <a:chOff x="0" y="0"/>
            <a:chExt cx="10355913" cy="109572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1502127" y="185914"/>
              <a:ext cx="8853785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94545"/>
                  </a:solidFill>
                  <a:latin typeface="Clear Sans Regular"/>
                </a:rPr>
                <a:t>Deviations from intended interventions</a:t>
              </a:r>
            </a:p>
          </p:txBody>
        </p:sp>
        <p:grpSp>
          <p:nvGrpSpPr>
            <p:cNvPr name="Group 14" id="14"/>
            <p:cNvGrpSpPr/>
            <p:nvPr/>
          </p:nvGrpSpPr>
          <p:grpSpPr>
            <a:xfrm rot="0">
              <a:off x="0" y="0"/>
              <a:ext cx="1095727" cy="1095727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ACEFF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28904" lIns="28904" bIns="28904" rIns="28904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380309" y="168911"/>
              <a:ext cx="335110" cy="700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60"/>
                </a:lnSpc>
                <a:spcBef>
                  <a:spcPct val="0"/>
                </a:spcBef>
              </a:pPr>
              <a:r>
                <a:rPr lang="en-US" sz="3186">
                  <a:solidFill>
                    <a:srgbClr val="E8F8FD"/>
                  </a:solidFill>
                  <a:latin typeface="Clear Sans Regular Bold"/>
                </a:rPr>
                <a:t>2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903052" y="5654486"/>
            <a:ext cx="4909119" cy="821796"/>
            <a:chOff x="0" y="0"/>
            <a:chExt cx="6545492" cy="1095727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1500006" y="185914"/>
              <a:ext cx="5045486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94545"/>
                  </a:solidFill>
                  <a:latin typeface="Clear Sans Regular"/>
                </a:rPr>
                <a:t>Missing outcome data</a:t>
              </a:r>
            </a:p>
          </p:txBody>
        </p:sp>
        <p:grpSp>
          <p:nvGrpSpPr>
            <p:cNvPr name="Group 20" id="20"/>
            <p:cNvGrpSpPr/>
            <p:nvPr/>
          </p:nvGrpSpPr>
          <p:grpSpPr>
            <a:xfrm rot="0">
              <a:off x="0" y="0"/>
              <a:ext cx="1095727" cy="1095727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ACE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28904" lIns="28904" bIns="28904" rIns="28904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380309" y="168911"/>
              <a:ext cx="335110" cy="700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60"/>
                </a:lnSpc>
                <a:spcBef>
                  <a:spcPct val="0"/>
                </a:spcBef>
              </a:pPr>
              <a:r>
                <a:rPr lang="en-US" sz="3186">
                  <a:solidFill>
                    <a:srgbClr val="E8F8FD"/>
                  </a:solidFill>
                  <a:latin typeface="Clear Sans Regular Bold"/>
                </a:rPr>
                <a:t>3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113314" y="5654486"/>
            <a:ext cx="6276996" cy="821796"/>
            <a:chOff x="0" y="0"/>
            <a:chExt cx="8369327" cy="1095727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1503886" y="185914"/>
              <a:ext cx="6865441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94545"/>
                  </a:solidFill>
                  <a:latin typeface="Clear Sans Regular"/>
                </a:rPr>
                <a:t>Measurement of the outcome</a:t>
              </a:r>
            </a:p>
          </p:txBody>
        </p:sp>
        <p:grpSp>
          <p:nvGrpSpPr>
            <p:cNvPr name="Group 26" id="26"/>
            <p:cNvGrpSpPr/>
            <p:nvPr/>
          </p:nvGrpSpPr>
          <p:grpSpPr>
            <a:xfrm rot="0">
              <a:off x="0" y="0"/>
              <a:ext cx="1095727" cy="1095727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ACEFF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28904" lIns="28904" bIns="28904" rIns="28904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380309" y="168911"/>
              <a:ext cx="335110" cy="700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60"/>
                </a:lnSpc>
                <a:spcBef>
                  <a:spcPct val="0"/>
                </a:spcBef>
              </a:pPr>
              <a:r>
                <a:rPr lang="en-US" sz="3186">
                  <a:solidFill>
                    <a:srgbClr val="E8F8FD"/>
                  </a:solidFill>
                  <a:latin typeface="Clear Sans Regular Bold"/>
                </a:rPr>
                <a:t>4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903052" y="7666906"/>
            <a:ext cx="6993656" cy="821796"/>
            <a:chOff x="0" y="0"/>
            <a:chExt cx="9324875" cy="1095727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1503957" y="185914"/>
              <a:ext cx="7820918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94545"/>
                  </a:solidFill>
                  <a:latin typeface="Clear Sans Regular"/>
                </a:rPr>
                <a:t>Selection of the reported result</a:t>
              </a:r>
            </a:p>
          </p:txBody>
        </p:sp>
        <p:grpSp>
          <p:nvGrpSpPr>
            <p:cNvPr name="Group 32" id="32"/>
            <p:cNvGrpSpPr/>
            <p:nvPr/>
          </p:nvGrpSpPr>
          <p:grpSpPr>
            <a:xfrm rot="0">
              <a:off x="0" y="0"/>
              <a:ext cx="1095727" cy="1095727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ACEFF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28904" lIns="28904" bIns="28904" rIns="28904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35" id="35"/>
            <p:cNvSpPr txBox="true"/>
            <p:nvPr/>
          </p:nvSpPr>
          <p:spPr>
            <a:xfrm rot="0">
              <a:off x="380309" y="168911"/>
              <a:ext cx="335110" cy="700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60"/>
                </a:lnSpc>
                <a:spcBef>
                  <a:spcPct val="0"/>
                </a:spcBef>
              </a:pPr>
              <a:r>
                <a:rPr lang="en-US" sz="3186">
                  <a:solidFill>
                    <a:srgbClr val="E8F8FD"/>
                  </a:solidFill>
                  <a:latin typeface="Clear Sans Regular Bold"/>
                </a:rPr>
                <a:t>5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DAFiojVLnWc</dc:identifier>
  <dcterms:modified xsi:type="dcterms:W3CDTF">2011-08-01T06:04:30Z</dcterms:modified>
  <cp:revision>1</cp:revision>
  <dc:title>PB presentation</dc:title>
</cp:coreProperties>
</file>